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crdownload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82" r:id="rId4"/>
    <p:sldId id="283" r:id="rId5"/>
    <p:sldId id="284" r:id="rId6"/>
    <p:sldId id="260" r:id="rId7"/>
    <p:sldId id="277" r:id="rId8"/>
    <p:sldId id="307" r:id="rId9"/>
    <p:sldId id="263" r:id="rId10"/>
    <p:sldId id="266" r:id="rId11"/>
    <p:sldId id="264" r:id="rId12"/>
    <p:sldId id="285" r:id="rId13"/>
    <p:sldId id="267" r:id="rId14"/>
    <p:sldId id="268" r:id="rId15"/>
    <p:sldId id="306" r:id="rId16"/>
    <p:sldId id="269" r:id="rId17"/>
    <p:sldId id="270" r:id="rId18"/>
    <p:sldId id="271" r:id="rId19"/>
    <p:sldId id="272" r:id="rId20"/>
    <p:sldId id="273" r:id="rId21"/>
    <p:sldId id="274" r:id="rId22"/>
    <p:sldId id="288" r:id="rId23"/>
    <p:sldId id="300" r:id="rId24"/>
    <p:sldId id="297" r:id="rId25"/>
    <p:sldId id="298" r:id="rId26"/>
    <p:sldId id="299" r:id="rId27"/>
    <p:sldId id="301" r:id="rId28"/>
    <p:sldId id="289" r:id="rId29"/>
    <p:sldId id="290" r:id="rId30"/>
    <p:sldId id="291" r:id="rId31"/>
    <p:sldId id="294" r:id="rId32"/>
    <p:sldId id="295" r:id="rId33"/>
    <p:sldId id="302" r:id="rId34"/>
    <p:sldId id="296" r:id="rId35"/>
    <p:sldId id="304" r:id="rId36"/>
    <p:sldId id="286" r:id="rId37"/>
    <p:sldId id="293" r:id="rId38"/>
    <p:sldId id="279" r:id="rId39"/>
    <p:sldId id="280" r:id="rId40"/>
    <p:sldId id="281" r:id="rId41"/>
    <p:sldId id="30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093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8D38747-4367-4BD2-8D51-C97E202738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54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3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E507A8-A5CF-4D38-AB86-7EDDA87A85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88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44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1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2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EA15526-7079-4B7B-987C-1B5FAE11A0F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54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0316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787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639895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35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7.sv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051" y="1023867"/>
            <a:ext cx="4541949" cy="3349641"/>
          </a:xfrm>
        </p:spPr>
        <p:txBody>
          <a:bodyPr>
            <a:normAutofit/>
          </a:bodyPr>
          <a:lstStyle/>
          <a:p>
            <a:r>
              <a:rPr lang="en-IN" dirty="0"/>
              <a:t>CONTENT</a:t>
            </a:r>
            <a:br>
              <a:rPr lang="en-IN" dirty="0"/>
            </a:br>
            <a:r>
              <a:rPr lang="en-IN" dirty="0"/>
              <a:t>MANAGEMENT</a:t>
            </a:r>
            <a:br>
              <a:rPr lang="en-IN" dirty="0"/>
            </a:br>
            <a:r>
              <a:rPr lang="en-IN" dirty="0"/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1262" y="4700789"/>
            <a:ext cx="4670737" cy="1442434"/>
          </a:xfrm>
        </p:spPr>
        <p:txBody>
          <a:bodyPr>
            <a:normAutofit fontScale="92500" lnSpcReduction="10000"/>
          </a:bodyPr>
          <a:lstStyle/>
          <a:p>
            <a:r>
              <a:rPr lang="en-IN" sz="2200" dirty="0"/>
              <a:t>By</a:t>
            </a:r>
            <a:r>
              <a:rPr lang="en-IN" sz="2200" dirty="0" smtClean="0"/>
              <a:t>:</a:t>
            </a:r>
            <a:endParaRPr lang="en-IN" sz="2200" dirty="0"/>
          </a:p>
          <a:p>
            <a:r>
              <a:rPr lang="en-IN" sz="2200" dirty="0"/>
              <a:t>B Sai </a:t>
            </a:r>
            <a:r>
              <a:rPr lang="en-IN" sz="2200" dirty="0" smtClean="0"/>
              <a:t>Pranav</a:t>
            </a:r>
          </a:p>
          <a:p>
            <a:r>
              <a:rPr lang="en-IN" sz="2200" smtClean="0"/>
              <a:t>RA1911026010019</a:t>
            </a:r>
            <a:endParaRPr lang="en-IN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96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5" y="1867436"/>
            <a:ext cx="9118243" cy="4713667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02623" y="976422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863218"/>
                </a:solidFill>
              </a:rPr>
              <a:t>Design(Architecture of System)</a:t>
            </a:r>
          </a:p>
        </p:txBody>
      </p:sp>
    </p:spTree>
    <p:extLst>
      <p:ext uri="{BB962C8B-B14F-4D97-AF65-F5344CB8AC3E}">
        <p14:creationId xmlns:p14="http://schemas.microsoft.com/office/powerpoint/2010/main" val="64166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15514" y="542587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Contents:</a:t>
            </a:r>
            <a:endParaRPr lang="en-IN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22331" y="1652789"/>
            <a:ext cx="8770571" cy="3651504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USECASE DIAGRAM</a:t>
            </a:r>
          </a:p>
          <a:p>
            <a:r>
              <a:rPr lang="en-IN"/>
              <a:t>ER DIAGRAM</a:t>
            </a:r>
          </a:p>
          <a:p>
            <a:r>
              <a:rPr lang="en-IN"/>
              <a:t>DFD DIAGRAM</a:t>
            </a:r>
          </a:p>
          <a:p>
            <a:r>
              <a:rPr lang="en-IN"/>
              <a:t>CLASS DIAGRAM</a:t>
            </a:r>
          </a:p>
          <a:p>
            <a:r>
              <a:rPr lang="en-IN"/>
              <a:t>COLLABORATION DIAGRAM</a:t>
            </a:r>
          </a:p>
          <a:p>
            <a:r>
              <a:rPr lang="en-IN"/>
              <a:t>SEQUENCE DIAGRAM</a:t>
            </a:r>
          </a:p>
          <a:p>
            <a:r>
              <a:rPr lang="en-IN"/>
              <a:t>DEPLOYMENT DIAGRAM</a:t>
            </a:r>
          </a:p>
          <a:p>
            <a:r>
              <a:rPr lang="en-IN"/>
              <a:t>STATE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6" y="1458130"/>
            <a:ext cx="531629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0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37" y="2925178"/>
            <a:ext cx="2681488" cy="1560716"/>
          </a:xfrm>
        </p:spPr>
        <p:txBody>
          <a:bodyPr>
            <a:normAutofit/>
          </a:bodyPr>
          <a:lstStyle/>
          <a:p>
            <a:r>
              <a:rPr lang="en-IN" sz="3600" dirty="0"/>
              <a:t>USE CASE</a:t>
            </a:r>
            <a:br>
              <a:rPr lang="en-IN" sz="3600" dirty="0"/>
            </a:br>
            <a:r>
              <a:rPr lang="en-IN" sz="3600" dirty="0"/>
              <a:t>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31DD299-3C9A-4B27-9CF5-A9026508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90" y="244746"/>
            <a:ext cx="7823485" cy="63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79" y="2822148"/>
            <a:ext cx="2668610" cy="1560716"/>
          </a:xfrm>
        </p:spPr>
        <p:txBody>
          <a:bodyPr>
            <a:noAutofit/>
          </a:bodyPr>
          <a:lstStyle/>
          <a:p>
            <a:r>
              <a:rPr lang="en-IN" sz="3600" dirty="0"/>
              <a:t>ER</a:t>
            </a:r>
            <a:br>
              <a:rPr lang="en-IN" sz="3600" dirty="0"/>
            </a:br>
            <a:r>
              <a:rPr lang="en-IN" sz="3600" dirty="0"/>
              <a:t>DIAGRAM</a:t>
            </a:r>
          </a:p>
        </p:txBody>
      </p:sp>
      <p:pic>
        <p:nvPicPr>
          <p:cNvPr id="4" name="Google Shape;14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5020" y="386366"/>
            <a:ext cx="8822029" cy="593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16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34264D6-5813-499A-BC99-1DC70A6C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198673"/>
            <a:ext cx="8756650" cy="48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30755E-879A-4B6E-A54F-6200A80C73A1}"/>
              </a:ext>
            </a:extLst>
          </p:cNvPr>
          <p:cNvSpPr txBox="1"/>
          <p:nvPr/>
        </p:nvSpPr>
        <p:spPr>
          <a:xfrm>
            <a:off x="232575" y="759552"/>
            <a:ext cx="2729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+mj-lt"/>
              </a:rPr>
              <a:t>DFD</a:t>
            </a:r>
          </a:p>
          <a:p>
            <a:r>
              <a:rPr lang="en-IN" sz="3200" dirty="0">
                <a:latin typeface="+mj-lt"/>
              </a:rPr>
              <a:t>DIAGRAM</a:t>
            </a:r>
          </a:p>
          <a:p>
            <a:r>
              <a:rPr lang="en-IN" sz="3200" dirty="0">
                <a:latin typeface="+mj-lt"/>
              </a:rPr>
              <a:t> LEVEL 0</a:t>
            </a:r>
          </a:p>
        </p:txBody>
      </p:sp>
    </p:spTree>
    <p:extLst>
      <p:ext uri="{BB962C8B-B14F-4D97-AF65-F5344CB8AC3E}">
        <p14:creationId xmlns:p14="http://schemas.microsoft.com/office/powerpoint/2010/main" val="374540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68" y="2963815"/>
            <a:ext cx="2887550" cy="1560716"/>
          </a:xfrm>
        </p:spPr>
        <p:txBody>
          <a:bodyPr>
            <a:normAutofit fontScale="90000"/>
          </a:bodyPr>
          <a:lstStyle/>
          <a:p>
            <a:r>
              <a:rPr lang="en-IN" dirty="0"/>
              <a:t>DFD</a:t>
            </a:r>
            <a:br>
              <a:rPr lang="en-IN" dirty="0"/>
            </a:br>
            <a:r>
              <a:rPr lang="en-IN" dirty="0"/>
              <a:t>DIAGRAM</a:t>
            </a:r>
          </a:p>
        </p:txBody>
      </p:sp>
      <p:pic>
        <p:nvPicPr>
          <p:cNvPr id="4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2141" y="953037"/>
            <a:ext cx="8783391" cy="5203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47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234272"/>
            <a:ext cx="3052293" cy="1560716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92019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071" y="362283"/>
            <a:ext cx="8757633" cy="1560716"/>
          </a:xfrm>
        </p:spPr>
        <p:txBody>
          <a:bodyPr>
            <a:normAutofit/>
          </a:bodyPr>
          <a:lstStyle/>
          <a:p>
            <a:r>
              <a:rPr lang="en-IN" sz="3600" dirty="0"/>
              <a:t>COLLABORATION DIAGRAM</a:t>
            </a:r>
          </a:p>
        </p:txBody>
      </p:sp>
      <p:pic>
        <p:nvPicPr>
          <p:cNvPr id="4" name="Google Shape;165;p18"/>
          <p:cNvPicPr preferRelativeResize="0"/>
          <p:nvPr/>
        </p:nvPicPr>
        <p:blipFill rotWithShape="1">
          <a:blip r:embed="rId2">
            <a:alphaModFix/>
          </a:blip>
          <a:srcRect l="4291" t="8627" r="5357" b="10058"/>
          <a:stretch/>
        </p:blipFill>
        <p:spPr>
          <a:xfrm>
            <a:off x="1481071" y="1429555"/>
            <a:ext cx="10315977" cy="4958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775" y="227633"/>
            <a:ext cx="8770571" cy="93848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mage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7025" y="1287887"/>
            <a:ext cx="10927246" cy="53930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7752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786" y="290956"/>
            <a:ext cx="8770571" cy="809694"/>
          </a:xfrm>
        </p:spPr>
        <p:txBody>
          <a:bodyPr>
            <a:normAutofit/>
          </a:bodyPr>
          <a:lstStyle/>
          <a:p>
            <a:r>
              <a:rPr lang="en-IN" sz="4000" dirty="0"/>
              <a:t>DEPLOYMENT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8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7" y="1210614"/>
            <a:ext cx="10837094" cy="53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5666704" y="1262129"/>
            <a:ext cx="652529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Content management system </a:t>
            </a:r>
            <a:r>
              <a:rPr lang="en-US" dirty="0"/>
              <a:t>is an application that helps you create and manage a website via a human-friendly interface rather than needing to work directly with code. With a content management system, you’re able to ignore the code and focus on the more fun parts of running a website, like creating content. </a:t>
            </a:r>
          </a:p>
          <a:p>
            <a:pPr marL="0" indent="0">
              <a:buNone/>
            </a:pPr>
            <a:r>
              <a:rPr lang="en-US" dirty="0"/>
              <a:t>The aim of our project is to create a brand new platform for content creators to upload their </a:t>
            </a:r>
            <a:r>
              <a:rPr lang="en-US" dirty="0">
                <a:solidFill>
                  <a:srgbClr val="FFC000"/>
                </a:solidFill>
              </a:rPr>
              <a:t>blogs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videos</a:t>
            </a:r>
            <a:r>
              <a:rPr lang="en-US" dirty="0"/>
              <a:t> in a way that can be managed in a relatively simple manner, the users can view stats like reach, views, likes and dislikes, comments, subscriber analytics etc.</a:t>
            </a:r>
            <a:endParaRPr lang="en-IN" dirty="0"/>
          </a:p>
        </p:txBody>
      </p:sp>
      <p:pic>
        <p:nvPicPr>
          <p:cNvPr id="3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4" y="1262129"/>
            <a:ext cx="5190186" cy="40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057" y="285009"/>
            <a:ext cx="8770571" cy="790377"/>
          </a:xfrm>
        </p:spPr>
        <p:txBody>
          <a:bodyPr/>
          <a:lstStyle/>
          <a:p>
            <a:r>
              <a:rPr lang="en-IN" dirty="0"/>
              <a:t>STATE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mage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27409" y="1075386"/>
            <a:ext cx="10276862" cy="57826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64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0631" y="1390918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5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4F21BC-1E4B-4054-916E-921DCF6E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71589"/>
            <a:ext cx="11601450" cy="60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8575A5-715A-4AA0-8FAD-88D882A7FC22}"/>
              </a:ext>
            </a:extLst>
          </p:cNvPr>
          <p:cNvSpPr/>
          <p:nvPr/>
        </p:nvSpPr>
        <p:spPr>
          <a:xfrm>
            <a:off x="3946996" y="2515195"/>
            <a:ext cx="397416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129921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EAEFE7-7BF3-4781-AFB9-570DA5182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62000"/>
            <a:ext cx="10372725" cy="58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5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5A5840-3D4E-437D-B5B8-8357C041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508992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81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B78843-4362-4B1B-873F-169BF0F5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838200"/>
            <a:ext cx="987213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2AB459-C3F6-4352-8B84-3897994D0487}"/>
              </a:ext>
            </a:extLst>
          </p:cNvPr>
          <p:cNvSpPr/>
          <p:nvPr/>
        </p:nvSpPr>
        <p:spPr>
          <a:xfrm>
            <a:off x="4474401" y="2643485"/>
            <a:ext cx="3243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25621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41" y="927280"/>
            <a:ext cx="9720319" cy="54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09" y="594575"/>
            <a:ext cx="9337182" cy="56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1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1" y="363828"/>
            <a:ext cx="9553957" cy="61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2174" y="980469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Table of Contents</a:t>
            </a:r>
            <a:endParaRPr lang="en-IN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66264" y="2296733"/>
            <a:ext cx="8770571" cy="3651504"/>
          </a:xfrm>
          <a:prstGeom prst="rect">
            <a:avLst/>
          </a:prstGeom>
        </p:spPr>
        <p:txBody>
          <a:bodyPr/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SECTION 1 : Problem Statement</a:t>
            </a:r>
          </a:p>
          <a:p>
            <a:r>
              <a:rPr lang="en-IN"/>
              <a:t>SECTION 2 : Requirements</a:t>
            </a:r>
          </a:p>
          <a:p>
            <a:r>
              <a:rPr lang="en-IN"/>
              <a:t>SECTION 3 : Design ( Architecture of the system )</a:t>
            </a:r>
          </a:p>
          <a:p>
            <a:r>
              <a:rPr lang="en-IN"/>
              <a:t>SECTION 4 : Demo of 3 Modules</a:t>
            </a:r>
          </a:p>
          <a:p>
            <a:r>
              <a:rPr lang="en-IN"/>
              <a:t>SECTION 5 : Test Cases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37" y="149345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5" y="467838"/>
            <a:ext cx="10094870" cy="59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8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29" y="377686"/>
            <a:ext cx="9403742" cy="61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7039349-E671-4E47-BD92-C69A53DDEA84}"/>
              </a:ext>
            </a:extLst>
          </p:cNvPr>
          <p:cNvSpPr/>
          <p:nvPr/>
        </p:nvSpPr>
        <p:spPr>
          <a:xfrm>
            <a:off x="4062240" y="2505670"/>
            <a:ext cx="3286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383886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77" y="371247"/>
            <a:ext cx="9543245" cy="6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0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6C403E-05CA-44C0-BC55-6CD07509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19087"/>
            <a:ext cx="11057468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0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35537" y="3388819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 CASES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1" y="2034862"/>
            <a:ext cx="4198572" cy="37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61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7578" y="2938057"/>
            <a:ext cx="3351190" cy="15607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FUNCTIONAL</a:t>
            </a:r>
            <a:br>
              <a:rPr lang="en-IN" sz="3200" dirty="0"/>
            </a:br>
            <a:r>
              <a:rPr lang="en-IN" sz="3200" dirty="0"/>
              <a:t>TESTCASES</a:t>
            </a:r>
          </a:p>
        </p:txBody>
      </p:sp>
      <p:graphicFrame>
        <p:nvGraphicFramePr>
          <p:cNvPr id="3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482413"/>
              </p:ext>
            </p:extLst>
          </p:nvPr>
        </p:nvGraphicFramePr>
        <p:xfrm>
          <a:off x="3966695" y="321973"/>
          <a:ext cx="7907626" cy="646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5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1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18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48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18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185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45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355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643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ID (#)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Scenario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Case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Execution Steps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Expected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Actual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Status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Remarks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98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Adding the user’s details once an account is being created.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Accept the details entered by the user and adding them to database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User clicks on User Registration link </a:t>
                      </a:r>
                      <a:endParaRPr lang="en-IN" sz="14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Enters the Email id and Password to be set on the text box </a:t>
                      </a:r>
                      <a:endParaRPr lang="en-IN" sz="14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Click Register button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should be taken to the home page and alerted with a message “Account successfully created”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is taken to the home page of the software 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success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121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Hiding the password while the user is signing in to the platform</a:t>
                      </a:r>
                      <a:endParaRPr lang="en-IN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Password must be hidden while typing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User enters the Email Id in the given text box</a:t>
                      </a:r>
                      <a:endParaRPr lang="en-IN" sz="14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User then moves to the next text box to enter his Password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User should be taken to the home page of the platform.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User is taken to the home page of the platform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Pass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52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Displaying error message when wrong email is being entered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When wrong email id is entered user will  be alerted,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1. User enters the login page.</a:t>
                      </a:r>
                      <a:endParaRPr lang="en-IN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2. Enters his/her Email ID in the given text box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should be alerted that the entered Email ID is wrong.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is alerted that the Email ID is wrong.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42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97634"/>
              </p:ext>
            </p:extLst>
          </p:nvPr>
        </p:nvGraphicFramePr>
        <p:xfrm>
          <a:off x="1584101" y="258695"/>
          <a:ext cx="8257624" cy="624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03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45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08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27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53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53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15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694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533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</a:rPr>
                        <a:t>Test ID (#)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Test Scenario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Test Case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Execution Steps 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Expected Outcome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Actual Outcome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Status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Remarks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67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Saving the written blogs to the database and displaying them whenever user wants  to view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Blogs written by the user will be saved in the database.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1.User enters the compose section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2.Enters the title of the blog in the text box given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3.Composes the blog in the given text box.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4.Clicks on the Submit button to post the composed blog.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Blog must be saved in the database and must be visible in the home page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Blog is saved in the database and is displayed in the home page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11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Password field takes a minimum of 6 characters, a maximum of 8 characters, numbers (0-9), letters (a-z, A-Z), special characters (all), and cannot be blank.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The Application must take a minimum of 6 charactersand a maximum of 8 characters  including all the special characters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User enters the Email Id in the given text box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2.User then moves to the next text box to enter his Password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The application should display an alert saying Password exceeded the limit / password is too short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No message is displayed saying that Password is too short or too long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Fail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Not </a:t>
                      </a:r>
                      <a:r>
                        <a:rPr lang="en-SG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succesful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125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36493"/>
              </p:ext>
            </p:extLst>
          </p:nvPr>
        </p:nvGraphicFramePr>
        <p:xfrm>
          <a:off x="4172755" y="721217"/>
          <a:ext cx="7662931" cy="56574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7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7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4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980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02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71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5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496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72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ID (#)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Scenario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Case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Execution Steps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Expected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Actual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Status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Remarks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8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1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Application must be accessible on all types of devices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Application must be compatible to all versions of Windows and Mac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Application will be opened on various versions of Windows and Mac to check the app’s Performance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App must function</a:t>
                      </a:r>
                      <a:endParaRPr lang="en-IN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Smoothly on all versions of Windows and Mac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Application functioned smoothly on all the devices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Success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11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 web images should have alt tags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In case of a problem while loading the images an alternative text must be displayed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1.Path to the image is wrongly specified such that problem will occur in loading the picture</a:t>
                      </a:r>
                      <a:endParaRPr lang="en-IN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2.By using alt tag in the code, an alternate text will be displayed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Whenever there was a problem in loading images , alternate text must be displayed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Alternate text was displayed when the images weren’t loaded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Pass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3031" y="2575775"/>
            <a:ext cx="4193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+mj-lt"/>
              </a:rPr>
              <a:t>NON FUNCTIONAL</a:t>
            </a:r>
          </a:p>
          <a:p>
            <a:r>
              <a:rPr lang="en-IN" sz="3200" dirty="0">
                <a:latin typeface="+mj-lt"/>
              </a:rPr>
              <a:t>TESTCASES</a:t>
            </a:r>
          </a:p>
        </p:txBody>
      </p:sp>
    </p:spTree>
    <p:extLst>
      <p:ext uri="{BB962C8B-B14F-4D97-AF65-F5344CB8AC3E}">
        <p14:creationId xmlns:p14="http://schemas.microsoft.com/office/powerpoint/2010/main" val="407219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06850"/>
              </p:ext>
            </p:extLst>
          </p:nvPr>
        </p:nvGraphicFramePr>
        <p:xfrm>
          <a:off x="1519708" y="485040"/>
          <a:ext cx="9272787" cy="58164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25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26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1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96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03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968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97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797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426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ID (#)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Scenario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Case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Execution Steps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Expected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Actual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Status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Remarks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29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Ensuring that a database replicates to a  standby instance , and that  in the event of failure the standby instance can takeover with no loss of service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Maintaining a secondary database as a standby such that data won’t be lost in case of any failures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1.We try to simulate a real life scenario where the database gets deleted.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2.We check if the data stored is still available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 the event of failure, the standby database must be able to takeover without any loss of service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 the event of failure, data is lost as there is no standby database.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Fail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Can be resolved with more time and resources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34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Must withstand and recover from a Denial-of-service(Dos or </a:t>
                      </a:r>
                      <a:r>
                        <a:rPr lang="en-SG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DDos</a:t>
                      </a: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) attack,  where external systems attempt to flood the bandwidth or resources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Must be able to defend external systems which tries to flood the bandwidth or resources or target firewall.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Implemented by hitting the target resource such as a web server with too many requests at the same time.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System must be stable and reliable even when under extremely heavy load </a:t>
                      </a:r>
                      <a:r>
                        <a:rPr lang="en-SG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conditons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As the amount of load increased, the application couldn’t cope with the extreme demand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Fail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Not successful as there’s no firewall.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11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7627" y="1418351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PROBLEM STATEMENT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15" y="2979067"/>
            <a:ext cx="3970449" cy="31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1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547" y="1896359"/>
            <a:ext cx="9404723" cy="1400530"/>
          </a:xfrm>
        </p:spPr>
        <p:txBody>
          <a:bodyPr/>
          <a:lstStyle/>
          <a:p>
            <a:r>
              <a:rPr lang="en-IN" sz="6600" b="1" dirty="0"/>
              <a:t>Thank You </a:t>
            </a:r>
            <a:r>
              <a:rPr lang="en-IN" sz="6600" b="1" dirty="0">
                <a:sym typeface="Wingdings" panose="05000000000000000000" pitchFamily="2" charset="2"/>
              </a:rPr>
              <a:t></a:t>
            </a:r>
            <a:endParaRPr lang="en-IN" sz="6600" b="1" dirty="0"/>
          </a:p>
        </p:txBody>
      </p:sp>
      <p:pic>
        <p:nvPicPr>
          <p:cNvPr id="4" name="Graphic 3" descr="Register">
            <a:extLst>
              <a:ext uri="{FF2B5EF4-FFF2-40B4-BE49-F238E27FC236}">
                <a16:creationId xmlns:a16="http://schemas.microsoft.com/office/drawing/2014/main" xmlns="" id="{16C7C29B-7D68-4C0A-9640-83AECAA89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91580" y="4262249"/>
            <a:ext cx="906113" cy="906113"/>
          </a:xfrm>
          <a:prstGeom prst="rect">
            <a:avLst/>
          </a:prstGeom>
        </p:spPr>
      </p:pic>
      <p:pic>
        <p:nvPicPr>
          <p:cNvPr id="6" name="Graphic 5" descr="Telescope">
            <a:extLst>
              <a:ext uri="{FF2B5EF4-FFF2-40B4-BE49-F238E27FC236}">
                <a16:creationId xmlns:a16="http://schemas.microsoft.com/office/drawing/2014/main" xmlns="" id="{245D0C40-D2C2-4B39-877D-7D0227F42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122340" y="1916446"/>
            <a:ext cx="906113" cy="906113"/>
          </a:xfrm>
          <a:prstGeom prst="rect">
            <a:avLst/>
          </a:prstGeom>
        </p:spPr>
      </p:pic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xmlns="" id="{1E49A7B7-6850-43A6-B7A4-5FE58EC56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2824" y="505078"/>
            <a:ext cx="906113" cy="906113"/>
          </a:xfrm>
          <a:prstGeom prst="rect">
            <a:avLst/>
          </a:prstGeom>
        </p:spPr>
      </p:pic>
      <p:pic>
        <p:nvPicPr>
          <p:cNvPr id="10" name="Graphic 9" descr="Wireless">
            <a:extLst>
              <a:ext uri="{FF2B5EF4-FFF2-40B4-BE49-F238E27FC236}">
                <a16:creationId xmlns:a16="http://schemas.microsoft.com/office/drawing/2014/main" xmlns="" id="{526B9797-1B87-4398-8E26-21B8EA13F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0393" y="3369955"/>
            <a:ext cx="906113" cy="906113"/>
          </a:xfrm>
          <a:prstGeom prst="rect">
            <a:avLst/>
          </a:prstGeom>
        </p:spPr>
      </p:pic>
      <p:pic>
        <p:nvPicPr>
          <p:cNvPr id="12" name="Graphic 11" descr="Castle scene">
            <a:extLst>
              <a:ext uri="{FF2B5EF4-FFF2-40B4-BE49-F238E27FC236}">
                <a16:creationId xmlns:a16="http://schemas.microsoft.com/office/drawing/2014/main" xmlns="" id="{7ABD40C5-D795-4DDB-8AC6-C8E0CC0681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242393" y="764123"/>
            <a:ext cx="906113" cy="906113"/>
          </a:xfrm>
          <a:prstGeom prst="rect">
            <a:avLst/>
          </a:prstGeom>
        </p:spPr>
      </p:pic>
      <p:pic>
        <p:nvPicPr>
          <p:cNvPr id="14" name="Graphic 13" descr="Earth Globe   Asia">
            <a:extLst>
              <a:ext uri="{FF2B5EF4-FFF2-40B4-BE49-F238E27FC236}">
                <a16:creationId xmlns:a16="http://schemas.microsoft.com/office/drawing/2014/main" xmlns="" id="{0DFABCAE-F8A1-40BF-922D-5D7EE23CC4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82818" y="5168362"/>
            <a:ext cx="906113" cy="906113"/>
          </a:xfrm>
          <a:prstGeom prst="rect">
            <a:avLst/>
          </a:prstGeom>
        </p:spPr>
      </p:pic>
      <p:pic>
        <p:nvPicPr>
          <p:cNvPr id="16" name="Graphic 15" descr="Flower">
            <a:extLst>
              <a:ext uri="{FF2B5EF4-FFF2-40B4-BE49-F238E27FC236}">
                <a16:creationId xmlns:a16="http://schemas.microsoft.com/office/drawing/2014/main" xmlns="" id="{1F6ED73E-C806-4096-AFF4-398197405D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705193" y="4576068"/>
            <a:ext cx="906113" cy="906113"/>
          </a:xfrm>
          <a:prstGeom prst="rect">
            <a:avLst/>
          </a:prstGeom>
        </p:spPr>
      </p:pic>
      <p:pic>
        <p:nvPicPr>
          <p:cNvPr id="18" name="Graphic 17" descr="Programmer">
            <a:extLst>
              <a:ext uri="{FF2B5EF4-FFF2-40B4-BE49-F238E27FC236}">
                <a16:creationId xmlns:a16="http://schemas.microsoft.com/office/drawing/2014/main" xmlns="" id="{3AA55F8B-B5B6-4F56-8A5B-7FFBDCF27A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359768" y="2050781"/>
            <a:ext cx="906113" cy="9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1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9" y="1096379"/>
            <a:ext cx="8770571" cy="1560716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aftermath of COVID 19 pandemic, there has been a rise in the number of new content creators but these content creators are having a tough time to grow and gain recognition .</a:t>
            </a:r>
          </a:p>
          <a:p>
            <a:r>
              <a:rPr lang="en-US" dirty="0"/>
              <a:t>Many content creators have a tough time managing their content while creating. Our platform will help them keep track of their content and interpret the feedback in an accurate manner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14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45" y="2283611"/>
            <a:ext cx="4056844" cy="295733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71571" y="3221396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80137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212D68E7-9D55-48AF-935D-3E7E3D57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FUNCTIONAL REQUIREMENTS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xmlns="" id="{004F7692-122F-4E36-B35E-A3EF9A587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176380"/>
              </p:ext>
            </p:extLst>
          </p:nvPr>
        </p:nvGraphicFramePr>
        <p:xfrm>
          <a:off x="0" y="188118"/>
          <a:ext cx="9048751" cy="6495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0196">
                  <a:extLst>
                    <a:ext uri="{9D8B030D-6E8A-4147-A177-3AD203B41FA5}">
                      <a16:colId xmlns:a16="http://schemas.microsoft.com/office/drawing/2014/main" xmlns="" val="3090109262"/>
                    </a:ext>
                  </a:extLst>
                </a:gridCol>
                <a:gridCol w="2381199">
                  <a:extLst>
                    <a:ext uri="{9D8B030D-6E8A-4147-A177-3AD203B41FA5}">
                      <a16:colId xmlns:a16="http://schemas.microsoft.com/office/drawing/2014/main" xmlns="" val="913518067"/>
                    </a:ext>
                  </a:extLst>
                </a:gridCol>
                <a:gridCol w="2073880">
                  <a:extLst>
                    <a:ext uri="{9D8B030D-6E8A-4147-A177-3AD203B41FA5}">
                      <a16:colId xmlns:a16="http://schemas.microsoft.com/office/drawing/2014/main" xmlns="" val="2173716756"/>
                    </a:ext>
                  </a:extLst>
                </a:gridCol>
                <a:gridCol w="1616924">
                  <a:extLst>
                    <a:ext uri="{9D8B030D-6E8A-4147-A177-3AD203B41FA5}">
                      <a16:colId xmlns:a16="http://schemas.microsoft.com/office/drawing/2014/main" xmlns="" val="1703965702"/>
                    </a:ext>
                  </a:extLst>
                </a:gridCol>
                <a:gridCol w="1296552">
                  <a:extLst>
                    <a:ext uri="{9D8B030D-6E8A-4147-A177-3AD203B41FA5}">
                      <a16:colId xmlns:a16="http://schemas.microsoft.com/office/drawing/2014/main" xmlns="" val="1786232553"/>
                    </a:ext>
                  </a:extLst>
                </a:gridCol>
              </a:tblGrid>
              <a:tr h="307262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Requirement (#)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Requirement Specification 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Department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Name of Business User 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Status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2310899271"/>
                  </a:ext>
                </a:extLst>
              </a:tr>
              <a:tr h="40968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E1FR1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Allowing the use of multiple payment gateways for payment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1985151206"/>
                  </a:ext>
                </a:extLst>
              </a:tr>
              <a:tr h="51210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E2FR1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Allowing the customer to enter their details and register to the platform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Interface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Developer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2749663281"/>
                  </a:ext>
                </a:extLst>
              </a:tr>
              <a:tr h="40968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E2FR2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Allowing the customer to change their personal details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462317151"/>
                  </a:ext>
                </a:extLst>
              </a:tr>
              <a:tr h="614524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E3FR1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 Verification email is sent to user whenever he/she registers for the first time on some software system.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Coder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1997727930"/>
                  </a:ext>
                </a:extLst>
              </a:tr>
              <a:tr h="51210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E3FR2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Provide regular email updates to the customer to inform them of their viewership and stats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 </a:t>
                      </a:r>
                      <a:endParaRPr lang="en-IN" sz="1000" b="1">
                        <a:effectLst/>
                      </a:endParaRPr>
                    </a:p>
                    <a:p>
                      <a:r>
                        <a:rPr lang="en-GB" sz="1000" b="1">
                          <a:effectLst/>
                        </a:rPr>
                        <a:t>Support Team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Customer support executive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668898455"/>
                  </a:ext>
                </a:extLst>
              </a:tr>
              <a:tr h="40968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E4FR1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User can add or edit the content from their account dynamically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3500611006"/>
                  </a:ext>
                </a:extLst>
              </a:tr>
              <a:tr h="614524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E5FR1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Ability to recommend the customer the content they like according to their interests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Algorithms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Designer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3463572781"/>
                  </a:ext>
                </a:extLst>
              </a:tr>
              <a:tr h="51210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E6FR1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As a customer, being able to </a:t>
                      </a:r>
                      <a:endParaRPr lang="en-IN" sz="1000" b="1" dirty="0">
                        <a:effectLst/>
                      </a:endParaRPr>
                    </a:p>
                    <a:p>
                      <a:r>
                        <a:rPr lang="en-GB" sz="1000" b="1" dirty="0">
                          <a:effectLst/>
                        </a:rPr>
                        <a:t>find the required items with a </a:t>
                      </a:r>
                      <a:endParaRPr lang="en-IN" sz="1000" b="1" dirty="0">
                        <a:effectLst/>
                      </a:endParaRPr>
                    </a:p>
                    <a:p>
                      <a:r>
                        <a:rPr lang="en-GB" sz="1000" b="1" dirty="0">
                          <a:effectLst/>
                        </a:rPr>
                        <a:t>quick search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Algorithms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Designer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1464942474"/>
                  </a:ext>
                </a:extLst>
              </a:tr>
              <a:tr h="1053470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E7FR1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The web will have adequate redundancies built-in to the hardware and software architecture to ensure that maintenance requirements or unexpected failures will not take the system completely off-line.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182519101"/>
                  </a:ext>
                </a:extLst>
              </a:tr>
              <a:tr h="1126626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E8FR1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Monitoring requirements will be developed to ensure uptime and availability of service and analyse server health, server traffic, individual page requests, etc…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Pending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xmlns="" val="1175610176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732ECD5-5B43-40D1-8237-21F1DBFB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Functional Requirements can also be expressed in the form of “user story” which is the smallest unit of work in an agile framework. It’s an end goal, not a feature, expressed from the software user’s perspective.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7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086" y="529707"/>
            <a:ext cx="3464417" cy="5935487"/>
          </a:xfrm>
        </p:spPr>
        <p:txBody>
          <a:bodyPr>
            <a:normAutofit/>
          </a:bodyPr>
          <a:lstStyle/>
          <a:p>
            <a:r>
              <a:rPr lang="en-IN" sz="3200" dirty="0"/>
              <a:t>Non-Functional</a:t>
            </a:r>
            <a:br>
              <a:rPr lang="en-IN" sz="3200" dirty="0"/>
            </a:br>
            <a:r>
              <a:rPr lang="en-IN" sz="3200" dirty="0"/>
              <a:t>Requirements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/>
              <a:t/>
            </a:r>
            <a:br>
              <a:rPr lang="en-IN" sz="1800" dirty="0"/>
            </a:br>
            <a:r>
              <a:rPr lang="en-US" sz="1600" dirty="0">
                <a:latin typeface="urw-din"/>
              </a:rPr>
              <a:t>Non-Functional Requirements are the constraints or the requirements imposed on the system. They specify the quality attribute of the software. Non-Functional Requirements deal with issues like scalability, maintainability, performance, portability, security, reliability, and many more.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IN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en-IN" sz="16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13337A51-0FF4-4CDD-9277-A01767DF8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671956"/>
              </p:ext>
            </p:extLst>
          </p:nvPr>
        </p:nvGraphicFramePr>
        <p:xfrm>
          <a:off x="85725" y="90487"/>
          <a:ext cx="8517362" cy="6738618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382541">
                  <a:extLst>
                    <a:ext uri="{9D8B030D-6E8A-4147-A177-3AD203B41FA5}">
                      <a16:colId xmlns:a16="http://schemas.microsoft.com/office/drawing/2014/main" xmlns="" val="3642256053"/>
                    </a:ext>
                  </a:extLst>
                </a:gridCol>
                <a:gridCol w="1469175">
                  <a:extLst>
                    <a:ext uri="{9D8B030D-6E8A-4147-A177-3AD203B41FA5}">
                      <a16:colId xmlns:a16="http://schemas.microsoft.com/office/drawing/2014/main" xmlns="" val="2961341801"/>
                    </a:ext>
                  </a:extLst>
                </a:gridCol>
                <a:gridCol w="1734551">
                  <a:extLst>
                    <a:ext uri="{9D8B030D-6E8A-4147-A177-3AD203B41FA5}">
                      <a16:colId xmlns:a16="http://schemas.microsoft.com/office/drawing/2014/main" xmlns="" val="2773090280"/>
                    </a:ext>
                  </a:extLst>
                </a:gridCol>
                <a:gridCol w="1439076">
                  <a:extLst>
                    <a:ext uri="{9D8B030D-6E8A-4147-A177-3AD203B41FA5}">
                      <a16:colId xmlns:a16="http://schemas.microsoft.com/office/drawing/2014/main" xmlns="" val="2155979319"/>
                    </a:ext>
                  </a:extLst>
                </a:gridCol>
                <a:gridCol w="1221119">
                  <a:extLst>
                    <a:ext uri="{9D8B030D-6E8A-4147-A177-3AD203B41FA5}">
                      <a16:colId xmlns:a16="http://schemas.microsoft.com/office/drawing/2014/main" xmlns="" val="687194380"/>
                    </a:ext>
                  </a:extLst>
                </a:gridCol>
                <a:gridCol w="970330">
                  <a:extLst>
                    <a:ext uri="{9D8B030D-6E8A-4147-A177-3AD203B41FA5}">
                      <a16:colId xmlns:a16="http://schemas.microsoft.com/office/drawing/2014/main" xmlns="" val="2248278349"/>
                    </a:ext>
                  </a:extLst>
                </a:gridCol>
                <a:gridCol w="300570">
                  <a:extLst>
                    <a:ext uri="{9D8B030D-6E8A-4147-A177-3AD203B41FA5}">
                      <a16:colId xmlns:a16="http://schemas.microsoft.com/office/drawing/2014/main" xmlns="" val="3056562648"/>
                    </a:ext>
                  </a:extLst>
                </a:gridCol>
              </a:tblGrid>
              <a:tr h="314749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(#)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Category of NFR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Specification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Department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Name of Business User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Status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732836874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NFR1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Speed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All pages should load within 3 seconds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Algorithms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 gridSpan="2"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8381440"/>
                  </a:ext>
                </a:extLst>
              </a:tr>
              <a:tr h="37987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Performance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Search should bring the results less than 7 seconds 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Algorithms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334240385"/>
                  </a:ext>
                </a:extLst>
              </a:tr>
              <a:tr h="37987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NFR3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Availability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Application should be available for 24x7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Support team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Technical Support Executive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Pending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507514907"/>
                  </a:ext>
                </a:extLst>
              </a:tr>
              <a:tr h="818348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Scalability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Registration Service should scale to serve 1000 request per second over 5 minutes timespan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Algorithms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193514113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NFR5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Confidentiality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User details must be encrypted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Functional Coding Unit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484531959"/>
                  </a:ext>
                </a:extLst>
              </a:tr>
              <a:tr h="44064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NFR6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Compliance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Application should be able to adapt to all kinds of OS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Interface coding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540428922"/>
                  </a:ext>
                </a:extLst>
              </a:tr>
              <a:tr h="50359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E1NFR1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Speed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OTP should be sent for verification within 60 seconds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Functional Coding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900573552"/>
                  </a:ext>
                </a:extLst>
              </a:tr>
              <a:tr h="50359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E1NFR3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Security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Payment credentials must be protected using various APIs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Functional Coding Unit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224806424"/>
                  </a:ext>
                </a:extLst>
              </a:tr>
              <a:tr h="56654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E1NFR5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Flexibility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All payment gateways should be supported by the application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Interface coding Unit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248849991"/>
                  </a:ext>
                </a:extLst>
              </a:tr>
              <a:tr h="62949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E4NFR3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Extensibility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Ordering Service should be extensible to other countries within 2 days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Support team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Technical Support Executive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410561603"/>
                  </a:ext>
                </a:extLst>
              </a:tr>
              <a:tr h="81834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E3NFR2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Interoperability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Application should be able to transfer data between the content creators and the content viewers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Interface coding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Designer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262644390"/>
                  </a:ext>
                </a:extLst>
              </a:tr>
              <a:tr h="69244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E6NFR1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Reliability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Application should be able to run 24X7 smoothly without any unexpected failures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Support team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Technical Support Executive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430084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0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INFRASTRUCTURAL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B4C4FDF8-C57C-4E59-BCEB-7B5825DD6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644513"/>
              </p:ext>
            </p:extLst>
          </p:nvPr>
        </p:nvGraphicFramePr>
        <p:xfrm>
          <a:off x="2933699" y="1455312"/>
          <a:ext cx="8770572" cy="4634592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583764">
                  <a:extLst>
                    <a:ext uri="{9D8B030D-6E8A-4147-A177-3AD203B41FA5}">
                      <a16:colId xmlns:a16="http://schemas.microsoft.com/office/drawing/2014/main" xmlns="" val="1878702103"/>
                    </a:ext>
                  </a:extLst>
                </a:gridCol>
                <a:gridCol w="2372241">
                  <a:extLst>
                    <a:ext uri="{9D8B030D-6E8A-4147-A177-3AD203B41FA5}">
                      <a16:colId xmlns:a16="http://schemas.microsoft.com/office/drawing/2014/main" xmlns="" val="2649267381"/>
                    </a:ext>
                  </a:extLst>
                </a:gridCol>
                <a:gridCol w="1799866">
                  <a:extLst>
                    <a:ext uri="{9D8B030D-6E8A-4147-A177-3AD203B41FA5}">
                      <a16:colId xmlns:a16="http://schemas.microsoft.com/office/drawing/2014/main" xmlns="" val="912393111"/>
                    </a:ext>
                  </a:extLst>
                </a:gridCol>
                <a:gridCol w="1659693">
                  <a:extLst>
                    <a:ext uri="{9D8B030D-6E8A-4147-A177-3AD203B41FA5}">
                      <a16:colId xmlns:a16="http://schemas.microsoft.com/office/drawing/2014/main" xmlns="" val="2787401094"/>
                    </a:ext>
                  </a:extLst>
                </a:gridCol>
                <a:gridCol w="1355008">
                  <a:extLst>
                    <a:ext uri="{9D8B030D-6E8A-4147-A177-3AD203B41FA5}">
                      <a16:colId xmlns:a16="http://schemas.microsoft.com/office/drawing/2014/main" xmlns="" val="3744915319"/>
                    </a:ext>
                  </a:extLst>
                </a:gridCol>
              </a:tblGrid>
              <a:tr h="110347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(#)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Specification 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Department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Name of Business User / Project Team Member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Status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13025437"/>
                  </a:ext>
                </a:extLst>
              </a:tr>
              <a:tr h="662084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Development Machine with 6 GB Ram and 8 Cores 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Management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Project Manager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65949020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 Repository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548151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AWS S3 Bucket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Planning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Project Manager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14683761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IDE – VSCode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50054257"/>
                  </a:ext>
                </a:extLst>
              </a:tr>
              <a:tr h="662084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Database – MongoDB   Heroku , AWS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Testing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Tester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30665248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UI – React Native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08712221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APIs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Procurement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0007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53558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1_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800</TotalTime>
  <Words>1589</Words>
  <Application>Microsoft Office PowerPoint</Application>
  <PresentationFormat>Widescreen</PresentationFormat>
  <Paragraphs>356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Century Gothic</vt:lpstr>
      <vt:lpstr>Century Schoolbook</vt:lpstr>
      <vt:lpstr>Corbel</vt:lpstr>
      <vt:lpstr>Latha</vt:lpstr>
      <vt:lpstr>Times New Roman</vt:lpstr>
      <vt:lpstr>urw-din</vt:lpstr>
      <vt:lpstr>Wingdings</vt:lpstr>
      <vt:lpstr>Wingdings 3</vt:lpstr>
      <vt:lpstr>Feathered</vt:lpstr>
      <vt:lpstr>1_Savon</vt:lpstr>
      <vt:lpstr>CONTENT MANAGEMENT SYSTEM</vt:lpstr>
      <vt:lpstr>PowerPoint Presentation</vt:lpstr>
      <vt:lpstr>PowerPoint Presentation</vt:lpstr>
      <vt:lpstr>PowerPoint Presentation</vt:lpstr>
      <vt:lpstr>Problem Statement</vt:lpstr>
      <vt:lpstr>PowerPoint Presentation</vt:lpstr>
      <vt:lpstr>FUNCTIONAL REQUIREMENTS</vt:lpstr>
      <vt:lpstr>Non-Functional Requirements    Non-Functional Requirements are the constraints or the requirements imposed on the system. They specify the quality attribute of the software. Non-Functional Requirements deal with issues like scalability, maintainability, performance, portability, security, reliability, and many more.  </vt:lpstr>
      <vt:lpstr>INFRASTRUCTURAL REQUIREMENTS</vt:lpstr>
      <vt:lpstr>PowerPoint Presentation</vt:lpstr>
      <vt:lpstr>PowerPoint Presentation</vt:lpstr>
      <vt:lpstr>USE CASE DIAGRAM</vt:lpstr>
      <vt:lpstr>ER DIAGRAM</vt:lpstr>
      <vt:lpstr>PowerPoint Presentation</vt:lpstr>
      <vt:lpstr>DFD DIAGRAM</vt:lpstr>
      <vt:lpstr>CLASS DIAGRAM</vt:lpstr>
      <vt:lpstr>COLLABORATION DIAGRAM</vt:lpstr>
      <vt:lpstr>SEQUENCE DIAGRAM</vt:lpstr>
      <vt:lpstr>DEPLOYMENT DIAGRAM</vt:lpstr>
      <vt:lpstr>STATE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MANAGEMENT SYSTEM</dc:title>
  <dc:creator>Windows User</dc:creator>
  <cp:lastModifiedBy>Windows User</cp:lastModifiedBy>
  <cp:revision>41</cp:revision>
  <dcterms:created xsi:type="dcterms:W3CDTF">2021-06-05T06:09:56Z</dcterms:created>
  <dcterms:modified xsi:type="dcterms:W3CDTF">2021-06-07T10:13:12Z</dcterms:modified>
</cp:coreProperties>
</file>